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 Medium" charset="1" panose="00000600000000000000"/>
      <p:regular r:id="rId19"/>
    </p:embeddedFont>
    <p:embeddedFont>
      <p:font typeface="Poppin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5529" y="3404967"/>
            <a:ext cx="18939059" cy="1464829"/>
            <a:chOff x="0" y="0"/>
            <a:chExt cx="4988065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8065" cy="385799"/>
            </a:xfrm>
            <a:custGeom>
              <a:avLst/>
              <a:gdLst/>
              <a:ahLst/>
              <a:cxnLst/>
              <a:rect r="r" b="b" t="t" l="l"/>
              <a:pathLst>
                <a:path h="385799" w="4988065">
                  <a:moveTo>
                    <a:pt x="0" y="0"/>
                  </a:moveTo>
                  <a:lnTo>
                    <a:pt x="4988065" y="0"/>
                  </a:lnTo>
                  <a:lnTo>
                    <a:pt x="4988065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988065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10810" y="-155024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2417225" y="6172200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9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9" y="0"/>
                </a:lnTo>
                <a:lnTo>
                  <a:pt x="6775869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63774" y="-842039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56933" y="3174284"/>
            <a:ext cx="3083622" cy="3126612"/>
          </a:xfrm>
          <a:custGeom>
            <a:avLst/>
            <a:gdLst/>
            <a:ahLst/>
            <a:cxnLst/>
            <a:rect r="r" b="b" t="t" l="l"/>
            <a:pathLst>
              <a:path h="3126612" w="3083622">
                <a:moveTo>
                  <a:pt x="0" y="0"/>
                </a:moveTo>
                <a:lnTo>
                  <a:pt x="3083622" y="0"/>
                </a:lnTo>
                <a:lnTo>
                  <a:pt x="3083622" y="3126613"/>
                </a:lnTo>
                <a:lnTo>
                  <a:pt x="0" y="3126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6058" y="1259935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6" y="0"/>
                </a:lnTo>
                <a:lnTo>
                  <a:pt x="2549516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91821" y="451471"/>
            <a:ext cx="6256039" cy="9384059"/>
          </a:xfrm>
          <a:custGeom>
            <a:avLst/>
            <a:gdLst/>
            <a:ahLst/>
            <a:cxnLst/>
            <a:rect r="r" b="b" t="t" l="l"/>
            <a:pathLst>
              <a:path h="9384059" w="6256039">
                <a:moveTo>
                  <a:pt x="0" y="0"/>
                </a:moveTo>
                <a:lnTo>
                  <a:pt x="6256039" y="0"/>
                </a:lnTo>
                <a:lnTo>
                  <a:pt x="6256039" y="9384058"/>
                </a:lnTo>
                <a:lnTo>
                  <a:pt x="0" y="9384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60616" y="3511872"/>
            <a:ext cx="6483384" cy="137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4"/>
              </a:lnSpc>
              <a:spcBef>
                <a:spcPct val="0"/>
              </a:spcBef>
            </a:pPr>
            <a:r>
              <a:rPr lang="en-US" b="true" sz="935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Arduino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03458" y="4917421"/>
            <a:ext cx="10113767" cy="22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9"/>
              </a:lnSpc>
            </a:pPr>
            <a:r>
              <a:rPr lang="en-US" sz="810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Based Water</a:t>
            </a:r>
          </a:p>
          <a:p>
            <a:pPr algn="l">
              <a:lnSpc>
                <a:spcPts val="8429"/>
              </a:lnSpc>
              <a:spcBef>
                <a:spcPct val="0"/>
              </a:spcBef>
            </a:pPr>
            <a:r>
              <a:rPr lang="en-US" b="true" sz="8104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Dispenser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3183" y="7326488"/>
            <a:ext cx="11388525" cy="110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8"/>
              </a:lnSpc>
              <a:spcBef>
                <a:spcPct val="0"/>
              </a:spcBef>
            </a:pPr>
            <a:r>
              <a:rPr lang="en-US" b="true" sz="4027">
                <a:solidFill>
                  <a:srgbClr val="145A8E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 Real-Time Display, Energy Management, &amp; Environmental Sensing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88158" y="825831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13111" y="8073403"/>
            <a:ext cx="3083622" cy="3126612"/>
          </a:xfrm>
          <a:custGeom>
            <a:avLst/>
            <a:gdLst/>
            <a:ahLst/>
            <a:cxnLst/>
            <a:rect r="r" b="b" t="t" l="l"/>
            <a:pathLst>
              <a:path h="3126612" w="3083622">
                <a:moveTo>
                  <a:pt x="0" y="0"/>
                </a:moveTo>
                <a:lnTo>
                  <a:pt x="3083622" y="0"/>
                </a:lnTo>
                <a:lnTo>
                  <a:pt x="3083622" y="3126613"/>
                </a:lnTo>
                <a:lnTo>
                  <a:pt x="0" y="3126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80781" y="3138146"/>
            <a:ext cx="357065" cy="357065"/>
            <a:chOff x="0" y="0"/>
            <a:chExt cx="94042" cy="940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80781" y="5264275"/>
            <a:ext cx="357065" cy="357065"/>
            <a:chOff x="0" y="0"/>
            <a:chExt cx="94042" cy="940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980781" y="7392990"/>
            <a:ext cx="357065" cy="357065"/>
            <a:chOff x="0" y="0"/>
            <a:chExt cx="94042" cy="940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46525" y="1085590"/>
            <a:ext cx="9892837" cy="172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</a:pPr>
            <a:r>
              <a:rPr lang="en-US" sz="6221" b="true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Expected Outcomes</a:t>
            </a:r>
          </a:p>
          <a:p>
            <a:pPr algn="l">
              <a:lnSpc>
                <a:spcPts val="6470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439361" y="-216827"/>
            <a:ext cx="2953760" cy="2994940"/>
          </a:xfrm>
          <a:custGeom>
            <a:avLst/>
            <a:gdLst/>
            <a:ahLst/>
            <a:cxnLst/>
            <a:rect r="r" b="b" t="t" l="l"/>
            <a:pathLst>
              <a:path h="2994940" w="2953760">
                <a:moveTo>
                  <a:pt x="0" y="0"/>
                </a:moveTo>
                <a:lnTo>
                  <a:pt x="2953760" y="0"/>
                </a:lnTo>
                <a:lnTo>
                  <a:pt x="2953760" y="2994940"/>
                </a:lnTo>
                <a:lnTo>
                  <a:pt x="0" y="2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50316" y="1463151"/>
            <a:ext cx="5775162" cy="8662743"/>
          </a:xfrm>
          <a:custGeom>
            <a:avLst/>
            <a:gdLst/>
            <a:ahLst/>
            <a:cxnLst/>
            <a:rect r="r" b="b" t="t" l="l"/>
            <a:pathLst>
              <a:path h="8662743" w="5775162">
                <a:moveTo>
                  <a:pt x="0" y="0"/>
                </a:moveTo>
                <a:lnTo>
                  <a:pt x="5775162" y="0"/>
                </a:lnTo>
                <a:lnTo>
                  <a:pt x="5775162" y="8662743"/>
                </a:lnTo>
                <a:lnTo>
                  <a:pt x="0" y="8662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830529" y="3100046"/>
            <a:ext cx="4676875" cy="75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Improved Efficiency</a:t>
            </a:r>
          </a:p>
          <a:p>
            <a:pPr algn="l">
              <a:lnSpc>
                <a:spcPts val="2904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840054" y="3836948"/>
            <a:ext cx="7748347" cy="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This smart system enhances water dispenser efficiency by optimizing water usage and minimizing waste.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830529" y="6026608"/>
            <a:ext cx="7757872" cy="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Real-time alerts for maintenance and refill needs minimize disruptions and ensure consistent access to clean water.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830529" y="5226175"/>
            <a:ext cx="4676875" cy="75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Alerts</a:t>
            </a:r>
          </a:p>
          <a:p>
            <a:pPr algn="l">
              <a:lnSpc>
                <a:spcPts val="2904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830529" y="7317451"/>
            <a:ext cx="4676875" cy="75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Enhanced Safety</a:t>
            </a:r>
          </a:p>
          <a:p>
            <a:pPr algn="l">
              <a:lnSpc>
                <a:spcPts val="2904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680101" y="8121028"/>
            <a:ext cx="9654606" cy="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Temperature monitoring and error alerts improve safety by preventing contamination and promoting reliable operation.</a:t>
            </a:r>
          </a:p>
          <a:p>
            <a:pPr algn="l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5529" y="3404967"/>
            <a:ext cx="18939059" cy="1464829"/>
            <a:chOff x="0" y="0"/>
            <a:chExt cx="4988065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8065" cy="385799"/>
            </a:xfrm>
            <a:custGeom>
              <a:avLst/>
              <a:gdLst/>
              <a:ahLst/>
              <a:cxnLst/>
              <a:rect r="r" b="b" t="t" l="l"/>
              <a:pathLst>
                <a:path h="385799" w="4988065">
                  <a:moveTo>
                    <a:pt x="0" y="0"/>
                  </a:moveTo>
                  <a:lnTo>
                    <a:pt x="4988065" y="0"/>
                  </a:lnTo>
                  <a:lnTo>
                    <a:pt x="4988065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988065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12938" y="244517"/>
            <a:ext cx="2225182" cy="2300470"/>
          </a:xfrm>
          <a:custGeom>
            <a:avLst/>
            <a:gdLst/>
            <a:ahLst/>
            <a:cxnLst/>
            <a:rect r="r" b="b" t="t" l="l"/>
            <a:pathLst>
              <a:path h="2300470" w="2225182">
                <a:moveTo>
                  <a:pt x="0" y="0"/>
                </a:moveTo>
                <a:lnTo>
                  <a:pt x="2225182" y="0"/>
                </a:lnTo>
                <a:lnTo>
                  <a:pt x="2225182" y="2300470"/>
                </a:lnTo>
                <a:lnTo>
                  <a:pt x="0" y="2300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588548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43611" y="3404967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75565" y="68348"/>
            <a:ext cx="6812435" cy="10218652"/>
          </a:xfrm>
          <a:custGeom>
            <a:avLst/>
            <a:gdLst/>
            <a:ahLst/>
            <a:cxnLst/>
            <a:rect r="r" b="b" t="t" l="l"/>
            <a:pathLst>
              <a:path h="10218652" w="6812435">
                <a:moveTo>
                  <a:pt x="0" y="0"/>
                </a:moveTo>
                <a:lnTo>
                  <a:pt x="6812435" y="0"/>
                </a:lnTo>
                <a:lnTo>
                  <a:pt x="6812435" y="10218652"/>
                </a:lnTo>
                <a:lnTo>
                  <a:pt x="0" y="10218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2773" y="5535497"/>
            <a:ext cx="10156990" cy="283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9"/>
              </a:lnSpc>
            </a:pPr>
            <a:r>
              <a:rPr lang="en-US" sz="3886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Y.Anoshan                       - SEU/IS/19/ICT/007</a:t>
            </a:r>
          </a:p>
          <a:p>
            <a:pPr algn="l">
              <a:lnSpc>
                <a:spcPts val="4469"/>
              </a:lnSpc>
            </a:pPr>
            <a:r>
              <a:rPr lang="en-US" sz="3886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Y.M.V.S.Weerakoon  - SEU/IS/19/ICT/089</a:t>
            </a:r>
          </a:p>
          <a:p>
            <a:pPr algn="l">
              <a:lnSpc>
                <a:spcPts val="4469"/>
              </a:lnSpc>
            </a:pPr>
            <a:r>
              <a:rPr lang="en-US" sz="3886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M.D.P.L.Kavinda           - SEU/IS/19/ICT/095</a:t>
            </a:r>
          </a:p>
          <a:p>
            <a:pPr algn="l">
              <a:lnSpc>
                <a:spcPts val="4469"/>
              </a:lnSpc>
            </a:pPr>
            <a:r>
              <a:rPr lang="en-US" sz="3886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G.M.P.Sankalpa           - SEU/IS/19/ICT/036</a:t>
            </a:r>
          </a:p>
          <a:p>
            <a:pPr algn="l">
              <a:lnSpc>
                <a:spcPts val="4469"/>
              </a:lnSpc>
            </a:pPr>
            <a:r>
              <a:rPr lang="en-US" sz="3886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M.N.Sibhathullah       - SEU/IS/19/ICT/096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511872"/>
            <a:ext cx="10081063" cy="137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4"/>
              </a:lnSpc>
              <a:spcBef>
                <a:spcPct val="0"/>
              </a:spcBef>
            </a:pPr>
            <a:r>
              <a:rPr lang="en-US" b="true" sz="935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Group Members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5529" y="3404967"/>
            <a:ext cx="18939059" cy="1464829"/>
            <a:chOff x="0" y="0"/>
            <a:chExt cx="4988065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8065" cy="385799"/>
            </a:xfrm>
            <a:custGeom>
              <a:avLst/>
              <a:gdLst/>
              <a:ahLst/>
              <a:cxnLst/>
              <a:rect r="r" b="b" t="t" l="l"/>
              <a:pathLst>
                <a:path h="385799" w="4988065">
                  <a:moveTo>
                    <a:pt x="0" y="0"/>
                  </a:moveTo>
                  <a:lnTo>
                    <a:pt x="4988065" y="0"/>
                  </a:lnTo>
                  <a:lnTo>
                    <a:pt x="4988065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988065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6993" y="413738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588548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43611" y="3404967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60616" y="1374714"/>
            <a:ext cx="527662" cy="527662"/>
          </a:xfrm>
          <a:custGeom>
            <a:avLst/>
            <a:gdLst/>
            <a:ahLst/>
            <a:cxnLst/>
            <a:rect r="r" b="b" t="t" l="l"/>
            <a:pathLst>
              <a:path h="527662" w="527662">
                <a:moveTo>
                  <a:pt x="0" y="0"/>
                </a:moveTo>
                <a:lnTo>
                  <a:pt x="527661" y="0"/>
                </a:lnTo>
                <a:lnTo>
                  <a:pt x="527661" y="527662"/>
                </a:lnTo>
                <a:lnTo>
                  <a:pt x="0" y="527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60616" y="3511872"/>
            <a:ext cx="8449147" cy="137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4"/>
              </a:lnSpc>
              <a:spcBef>
                <a:spcPct val="0"/>
              </a:spcBef>
            </a:pPr>
            <a:r>
              <a:rPr lang="en-US" b="true" sz="935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40702" y="1393764"/>
            <a:ext cx="1838863" cy="562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9"/>
              </a:lnSpc>
            </a:pPr>
            <a:r>
              <a:rPr lang="en-US" sz="2097" b="true">
                <a:solidFill>
                  <a:srgbClr val="0B487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Studio Shodwe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7720" y="-811995"/>
            <a:ext cx="4313283" cy="4373418"/>
          </a:xfrm>
          <a:custGeom>
            <a:avLst/>
            <a:gdLst/>
            <a:ahLst/>
            <a:cxnLst/>
            <a:rect r="r" b="b" t="t" l="l"/>
            <a:pathLst>
              <a:path h="4373418" w="4313283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85508" y="2445749"/>
            <a:ext cx="14728021" cy="1464829"/>
            <a:chOff x="0" y="0"/>
            <a:chExt cx="3878985" cy="3857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78985" cy="385799"/>
            </a:xfrm>
            <a:custGeom>
              <a:avLst/>
              <a:gdLst/>
              <a:ahLst/>
              <a:cxnLst/>
              <a:rect r="r" b="b" t="t" l="l"/>
              <a:pathLst>
                <a:path h="385799" w="3878985">
                  <a:moveTo>
                    <a:pt x="0" y="0"/>
                  </a:moveTo>
                  <a:lnTo>
                    <a:pt x="3878985" y="0"/>
                  </a:lnTo>
                  <a:lnTo>
                    <a:pt x="3878985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3878985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76799" y="2336074"/>
            <a:ext cx="6217418" cy="6922226"/>
          </a:xfrm>
          <a:custGeom>
            <a:avLst/>
            <a:gdLst/>
            <a:ahLst/>
            <a:cxnLst/>
            <a:rect r="r" b="b" t="t" l="l"/>
            <a:pathLst>
              <a:path h="6922226" w="6217418">
                <a:moveTo>
                  <a:pt x="0" y="0"/>
                </a:moveTo>
                <a:lnTo>
                  <a:pt x="6217418" y="0"/>
                </a:lnTo>
                <a:lnTo>
                  <a:pt x="6217418" y="6922226"/>
                </a:lnTo>
                <a:lnTo>
                  <a:pt x="0" y="6922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72581" y="5777357"/>
            <a:ext cx="4313283" cy="4373418"/>
          </a:xfrm>
          <a:custGeom>
            <a:avLst/>
            <a:gdLst/>
            <a:ahLst/>
            <a:cxnLst/>
            <a:rect r="r" b="b" t="t" l="l"/>
            <a:pathLst>
              <a:path h="4373418" w="4313283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61305" y="2743478"/>
            <a:ext cx="8542286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08469" y="4472245"/>
            <a:ext cx="10735893" cy="621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303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Enhanced User Experience</a:t>
            </a:r>
          </a:p>
          <a:p>
            <a:pPr algn="ctr">
              <a:lnSpc>
                <a:spcPts val="3412"/>
              </a:lnSpc>
            </a:pPr>
            <a:r>
              <a:rPr lang="en-US" sz="2797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  Our goal is to create a more intuitive and engaging user interface for water dispensing, improving the overall user experience.</a:t>
            </a:r>
          </a:p>
          <a:p>
            <a:pPr algn="l">
              <a:lnSpc>
                <a:spcPts val="3412"/>
              </a:lnSpc>
            </a:pPr>
          </a:p>
          <a:p>
            <a:pPr algn="l">
              <a:lnSpc>
                <a:spcPts val="3702"/>
              </a:lnSpc>
            </a:pPr>
            <a:r>
              <a:rPr lang="en-US" sz="303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Optimized Energy Efficiency</a:t>
            </a:r>
          </a:p>
          <a:p>
            <a:pPr algn="l">
              <a:lnSpc>
                <a:spcPts val="3458"/>
              </a:lnSpc>
            </a:pPr>
            <a:r>
              <a:rPr lang="en-US" sz="2835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We aim to optimize the system's energy consumption through real-time monitoring and smart control, minimizing waste and reducing operating costs.</a:t>
            </a:r>
          </a:p>
          <a:p>
            <a:pPr algn="l">
              <a:lnSpc>
                <a:spcPts val="3702"/>
              </a:lnSpc>
            </a:pPr>
          </a:p>
          <a:p>
            <a:pPr algn="l">
              <a:lnSpc>
                <a:spcPts val="3656"/>
              </a:lnSpc>
            </a:pPr>
            <a:r>
              <a:rPr lang="en-US" sz="2997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 Monitoring Capabilities</a:t>
            </a:r>
          </a:p>
          <a:p>
            <a:pPr algn="l">
              <a:lnSpc>
                <a:spcPts val="3412"/>
              </a:lnSpc>
            </a:pPr>
          </a:p>
          <a:p>
            <a:pPr algn="l">
              <a:lnSpc>
                <a:spcPts val="3412"/>
              </a:lnSpc>
            </a:pPr>
          </a:p>
          <a:p>
            <a:pPr algn="l">
              <a:lnSpc>
                <a:spcPts val="3412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14158001" y="6463808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2739" y="4305951"/>
            <a:ext cx="5314633" cy="2666980"/>
          </a:xfrm>
          <a:custGeom>
            <a:avLst/>
            <a:gdLst/>
            <a:ahLst/>
            <a:cxnLst/>
            <a:rect r="r" b="b" t="t" l="l"/>
            <a:pathLst>
              <a:path h="2666980" w="5314633">
                <a:moveTo>
                  <a:pt x="0" y="0"/>
                </a:moveTo>
                <a:lnTo>
                  <a:pt x="5314634" y="0"/>
                </a:lnTo>
                <a:lnTo>
                  <a:pt x="5314634" y="2666980"/>
                </a:lnTo>
                <a:lnTo>
                  <a:pt x="0" y="266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946399" y="1956063"/>
            <a:ext cx="4312901" cy="7366756"/>
          </a:xfrm>
          <a:custGeom>
            <a:avLst/>
            <a:gdLst/>
            <a:ahLst/>
            <a:cxnLst/>
            <a:rect r="r" b="b" t="t" l="l"/>
            <a:pathLst>
              <a:path h="7366756" w="4312901">
                <a:moveTo>
                  <a:pt x="4312901" y="0"/>
                </a:moveTo>
                <a:lnTo>
                  <a:pt x="0" y="0"/>
                </a:lnTo>
                <a:lnTo>
                  <a:pt x="0" y="7366756"/>
                </a:lnTo>
                <a:lnTo>
                  <a:pt x="4312901" y="7366756"/>
                </a:lnTo>
                <a:lnTo>
                  <a:pt x="431290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30683" y="784161"/>
            <a:ext cx="5314633" cy="2666980"/>
          </a:xfrm>
          <a:custGeom>
            <a:avLst/>
            <a:gdLst/>
            <a:ahLst/>
            <a:cxnLst/>
            <a:rect r="r" b="b" t="t" l="l"/>
            <a:pathLst>
              <a:path h="2666980" w="5314633">
                <a:moveTo>
                  <a:pt x="0" y="0"/>
                </a:moveTo>
                <a:lnTo>
                  <a:pt x="5314634" y="0"/>
                </a:lnTo>
                <a:lnTo>
                  <a:pt x="5314634" y="2666980"/>
                </a:lnTo>
                <a:lnTo>
                  <a:pt x="0" y="266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59447" y="8090545"/>
            <a:ext cx="5314633" cy="2666980"/>
          </a:xfrm>
          <a:custGeom>
            <a:avLst/>
            <a:gdLst/>
            <a:ahLst/>
            <a:cxnLst/>
            <a:rect r="r" b="b" t="t" l="l"/>
            <a:pathLst>
              <a:path h="2666980" w="5314633">
                <a:moveTo>
                  <a:pt x="0" y="0"/>
                </a:moveTo>
                <a:lnTo>
                  <a:pt x="5314633" y="0"/>
                </a:lnTo>
                <a:lnTo>
                  <a:pt x="5314633" y="2666980"/>
                </a:lnTo>
                <a:lnTo>
                  <a:pt x="0" y="266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45531" y="1638545"/>
            <a:ext cx="3083622" cy="3126612"/>
          </a:xfrm>
          <a:custGeom>
            <a:avLst/>
            <a:gdLst/>
            <a:ahLst/>
            <a:cxnLst/>
            <a:rect r="r" b="b" t="t" l="l"/>
            <a:pathLst>
              <a:path h="3126612" w="3083622">
                <a:moveTo>
                  <a:pt x="0" y="0"/>
                </a:moveTo>
                <a:lnTo>
                  <a:pt x="3083621" y="0"/>
                </a:lnTo>
                <a:lnTo>
                  <a:pt x="3083621" y="3126613"/>
                </a:lnTo>
                <a:lnTo>
                  <a:pt x="0" y="3126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0556" y="1664929"/>
            <a:ext cx="9154975" cy="74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2"/>
              </a:lnSpc>
              <a:spcBef>
                <a:spcPct val="0"/>
              </a:spcBef>
            </a:pPr>
            <a:r>
              <a:rPr lang="en-US" b="true" sz="502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Goal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8950" y="2817298"/>
            <a:ext cx="7445050" cy="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Improve the water dispenser system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395590" y="5254128"/>
            <a:ext cx="3083622" cy="3126612"/>
          </a:xfrm>
          <a:custGeom>
            <a:avLst/>
            <a:gdLst/>
            <a:ahLst/>
            <a:cxnLst/>
            <a:rect r="r" b="b" t="t" l="l"/>
            <a:pathLst>
              <a:path h="3126612" w="3083622">
                <a:moveTo>
                  <a:pt x="0" y="0"/>
                </a:moveTo>
                <a:lnTo>
                  <a:pt x="3083622" y="0"/>
                </a:lnTo>
                <a:lnTo>
                  <a:pt x="3083622" y="3126612"/>
                </a:lnTo>
                <a:lnTo>
                  <a:pt x="0" y="3126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88032" y="3915862"/>
            <a:ext cx="9154975" cy="74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2"/>
              </a:lnSpc>
              <a:spcBef>
                <a:spcPct val="0"/>
              </a:spcBef>
            </a:pPr>
            <a:r>
              <a:rPr lang="en-US" b="true" sz="502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8032" y="4932300"/>
            <a:ext cx="8436569" cy="113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Enhance user experience, increase energy efficiency, and implement advanced monitoring capabilities.</a:t>
            </a:r>
          </a:p>
          <a:p>
            <a:pPr algn="l">
              <a:lnSpc>
                <a:spcPts val="299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557765" y="6232717"/>
            <a:ext cx="9154975" cy="74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2"/>
              </a:lnSpc>
              <a:spcBef>
                <a:spcPct val="0"/>
              </a:spcBef>
            </a:pPr>
            <a:r>
              <a:rPr lang="en-US" b="true" sz="502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7765" y="7382506"/>
            <a:ext cx="8436569" cy="113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Real-time display, user-friendly interface, energy management, environmental sensing.</a:t>
            </a:r>
          </a:p>
          <a:p>
            <a:pPr algn="l">
              <a:lnSpc>
                <a:spcPts val="299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5409" y="3003832"/>
            <a:ext cx="7817731" cy="4946492"/>
          </a:xfrm>
          <a:custGeom>
            <a:avLst/>
            <a:gdLst/>
            <a:ahLst/>
            <a:cxnLst/>
            <a:rect r="r" b="b" t="t" l="l"/>
            <a:pathLst>
              <a:path h="4946492" w="7817731">
                <a:moveTo>
                  <a:pt x="0" y="0"/>
                </a:moveTo>
                <a:lnTo>
                  <a:pt x="7817731" y="0"/>
                </a:lnTo>
                <a:lnTo>
                  <a:pt x="7817731" y="4946492"/>
                </a:lnTo>
                <a:lnTo>
                  <a:pt x="0" y="494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8745" y="2705378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86935" y="4544673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958015" y="2743478"/>
            <a:ext cx="10070484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Hardware Components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2383" y="6745937"/>
            <a:ext cx="4021558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LCD Display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786935" y="6782875"/>
            <a:ext cx="357065" cy="357065"/>
            <a:chOff x="0" y="0"/>
            <a:chExt cx="94042" cy="940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632383" y="4471237"/>
            <a:ext cx="4357426" cy="75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Arduino Microcontroller</a:t>
            </a:r>
          </a:p>
          <a:p>
            <a:pPr algn="l">
              <a:lnSpc>
                <a:spcPts val="2904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979707" y="5791920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786935" y="5298546"/>
            <a:ext cx="357065" cy="357065"/>
            <a:chOff x="0" y="0"/>
            <a:chExt cx="94042" cy="940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632383" y="5189089"/>
            <a:ext cx="4357426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Environmental Sensors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32383" y="5753820"/>
            <a:ext cx="7626917" cy="111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Monitor temperature, humidity, and water quality for optimal performance and user safety.</a:t>
            </a:r>
          </a:p>
          <a:p>
            <a:pPr algn="l">
              <a:lnSpc>
                <a:spcPts val="2904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632383" y="7372323"/>
            <a:ext cx="7626917" cy="111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Provides real-time information to users, including water level, temperature, and system status.</a:t>
            </a:r>
          </a:p>
          <a:p>
            <a:pPr algn="l">
              <a:lnSpc>
                <a:spcPts val="2904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8786935" y="8530590"/>
            <a:ext cx="357065" cy="357065"/>
            <a:chOff x="0" y="0"/>
            <a:chExt cx="94042" cy="940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632383" y="8452125"/>
            <a:ext cx="4021558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Water Pump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32383" y="9017577"/>
            <a:ext cx="7626917" cy="111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Dispensing water according to user instructions, ensuring precise and efficient operation.</a:t>
            </a:r>
          </a:p>
          <a:p>
            <a:pPr algn="l">
              <a:lnSpc>
                <a:spcPts val="290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91022" y="1332965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6" y="0"/>
                </a:lnTo>
                <a:lnTo>
                  <a:pt x="2232436" y="2263559"/>
                </a:lnTo>
                <a:lnTo>
                  <a:pt x="0" y="2263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82083" y="4243478"/>
            <a:ext cx="357065" cy="357065"/>
            <a:chOff x="0" y="0"/>
            <a:chExt cx="94042" cy="94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82083" y="5796049"/>
            <a:ext cx="357065" cy="357065"/>
            <a:chOff x="0" y="0"/>
            <a:chExt cx="94042" cy="940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57493" y="6777497"/>
            <a:ext cx="4313283" cy="4373418"/>
          </a:xfrm>
          <a:custGeom>
            <a:avLst/>
            <a:gdLst/>
            <a:ahLst/>
            <a:cxnLst/>
            <a:rect r="r" b="b" t="t" l="l"/>
            <a:pathLst>
              <a:path h="4373418" w="4313283">
                <a:moveTo>
                  <a:pt x="0" y="0"/>
                </a:moveTo>
                <a:lnTo>
                  <a:pt x="4313284" y="0"/>
                </a:lnTo>
                <a:lnTo>
                  <a:pt x="4313284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06066" y="6478896"/>
            <a:ext cx="4313283" cy="4373418"/>
          </a:xfrm>
          <a:custGeom>
            <a:avLst/>
            <a:gdLst/>
            <a:ahLst/>
            <a:cxnLst/>
            <a:rect r="r" b="b" t="t" l="l"/>
            <a:pathLst>
              <a:path h="4373418" w="4313283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61415" y="1194959"/>
            <a:ext cx="5697885" cy="8546828"/>
          </a:xfrm>
          <a:custGeom>
            <a:avLst/>
            <a:gdLst/>
            <a:ahLst/>
            <a:cxnLst/>
            <a:rect r="r" b="b" t="t" l="l"/>
            <a:pathLst>
              <a:path h="8546828" w="5697885">
                <a:moveTo>
                  <a:pt x="0" y="0"/>
                </a:moveTo>
                <a:lnTo>
                  <a:pt x="5697885" y="0"/>
                </a:lnTo>
                <a:lnTo>
                  <a:pt x="5697885" y="8546827"/>
                </a:lnTo>
                <a:lnTo>
                  <a:pt x="0" y="8546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55791" y="1998834"/>
            <a:ext cx="7699312" cy="172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Energy Efficiency &amp; Monitoring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68246" y="4214903"/>
            <a:ext cx="5875754" cy="38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35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10% Energy Saving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68246" y="4684015"/>
            <a:ext cx="7170236" cy="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Reduced energy consumption through smart pump operation and optimized system settings.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268246" y="5767474"/>
            <a:ext cx="5875754" cy="38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35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24/7 Real-Time Monitoring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73485" y="6318012"/>
            <a:ext cx="7170236" cy="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Continuous monitoring of system performance, water usage, and environmental conditions.</a:t>
            </a:r>
          </a:p>
          <a:p>
            <a:pPr algn="l">
              <a:lnSpc>
                <a:spcPts val="238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2482083" y="7793774"/>
            <a:ext cx="357065" cy="357065"/>
            <a:chOff x="0" y="0"/>
            <a:chExt cx="94042" cy="940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73485" y="7703706"/>
            <a:ext cx="5875754" cy="38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35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68246" y="8250692"/>
            <a:ext cx="7170236" cy="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Provides valuable data for optimizing system operations, reducing waste, and making informed decisions.</a:t>
            </a:r>
          </a:p>
          <a:p>
            <a:pPr algn="l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55057" y="1028700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595380" y="2233900"/>
            <a:ext cx="1663920" cy="1636693"/>
          </a:xfrm>
          <a:custGeom>
            <a:avLst/>
            <a:gdLst/>
            <a:ahLst/>
            <a:cxnLst/>
            <a:rect r="r" b="b" t="t" l="l"/>
            <a:pathLst>
              <a:path h="1636693" w="1663920">
                <a:moveTo>
                  <a:pt x="0" y="0"/>
                </a:moveTo>
                <a:lnTo>
                  <a:pt x="1663920" y="0"/>
                </a:lnTo>
                <a:lnTo>
                  <a:pt x="1663920" y="1636693"/>
                </a:lnTo>
                <a:lnTo>
                  <a:pt x="0" y="1636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72140" y="1464854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90204" y="8950469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1051" y="2493529"/>
            <a:ext cx="12958813" cy="7850567"/>
          </a:xfrm>
          <a:custGeom>
            <a:avLst/>
            <a:gdLst/>
            <a:ahLst/>
            <a:cxnLst/>
            <a:rect r="r" b="b" t="t" l="l"/>
            <a:pathLst>
              <a:path h="7850567" w="12958813">
                <a:moveTo>
                  <a:pt x="0" y="0"/>
                </a:moveTo>
                <a:lnTo>
                  <a:pt x="12958813" y="0"/>
                </a:lnTo>
                <a:lnTo>
                  <a:pt x="12958813" y="7850567"/>
                </a:lnTo>
                <a:lnTo>
                  <a:pt x="0" y="7850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219" t="-16811" r="-3313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26040" y="1326429"/>
            <a:ext cx="11364730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Simulation of our Project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006788" y="9035458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4"/>
                </a:lnTo>
                <a:lnTo>
                  <a:pt x="4780196" y="2503084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42052" y="2968123"/>
            <a:ext cx="357065" cy="357065"/>
            <a:chOff x="0" y="0"/>
            <a:chExt cx="94042" cy="94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705897" y="1234299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5" y="0"/>
                </a:lnTo>
                <a:lnTo>
                  <a:pt x="2232435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2011" y="6047021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6" y="0"/>
                </a:lnTo>
                <a:lnTo>
                  <a:pt x="2232436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2240" y="0"/>
            <a:ext cx="5814168" cy="8721251"/>
          </a:xfrm>
          <a:custGeom>
            <a:avLst/>
            <a:gdLst/>
            <a:ahLst/>
            <a:cxnLst/>
            <a:rect r="r" b="b" t="t" l="l"/>
            <a:pathLst>
              <a:path h="8721251" w="5814168">
                <a:moveTo>
                  <a:pt x="0" y="0"/>
                </a:moveTo>
                <a:lnTo>
                  <a:pt x="5814167" y="0"/>
                </a:lnTo>
                <a:lnTo>
                  <a:pt x="5814167" y="8721251"/>
                </a:lnTo>
                <a:lnTo>
                  <a:pt x="0" y="8721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15689" y="2814106"/>
            <a:ext cx="8391012" cy="14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sz="355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Reason for Using Potentiometers</a:t>
            </a:r>
          </a:p>
          <a:p>
            <a:pPr algn="l">
              <a:lnSpc>
                <a:spcPts val="3693"/>
              </a:lnSpc>
            </a:pPr>
          </a:p>
          <a:p>
            <a:pPr algn="l">
              <a:lnSpc>
                <a:spcPts val="369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616475" y="3691831"/>
            <a:ext cx="8787716" cy="110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3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Since the DHT sensor is unavailable in Tinkercad, two potentiometers were used to simulate temperature and humidity data.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16475" y="5153025"/>
            <a:ext cx="8391012" cy="79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85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Enhancement for LCD Display</a:t>
            </a:r>
          </a:p>
          <a:p>
            <a:pPr algn="l">
              <a:lnSpc>
                <a:spcPts val="296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616475" y="6018446"/>
            <a:ext cx="9642825" cy="173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020" indent="-243010" lvl="1">
              <a:lnSpc>
                <a:spcPts val="2746"/>
              </a:lnSpc>
              <a:buFont typeface="Arial"/>
              <a:buChar char="•"/>
            </a:pPr>
            <a:r>
              <a:rPr lang="en-US" b="true" sz="22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 additional potentiometer was incorporated to control the contrast of the LCD screen.</a:t>
            </a:r>
          </a:p>
          <a:p>
            <a:pPr algn="l" marL="486020" indent="-243010" lvl="1">
              <a:lnSpc>
                <a:spcPts val="2746"/>
              </a:lnSpc>
              <a:buFont typeface="Arial"/>
              <a:buChar char="•"/>
            </a:pPr>
            <a:r>
              <a:rPr lang="en-US" b="true" sz="22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This allows for better visibility and ensures that the displayed information is clear and easy to read during the simulation.</a:t>
            </a:r>
          </a:p>
          <a:p>
            <a:pPr algn="l">
              <a:lnSpc>
                <a:spcPts val="274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45100" y="2587308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13111" y="8073403"/>
            <a:ext cx="3083622" cy="3126612"/>
          </a:xfrm>
          <a:custGeom>
            <a:avLst/>
            <a:gdLst/>
            <a:ahLst/>
            <a:cxnLst/>
            <a:rect r="r" b="b" t="t" l="l"/>
            <a:pathLst>
              <a:path h="3126612" w="3083622">
                <a:moveTo>
                  <a:pt x="0" y="0"/>
                </a:moveTo>
                <a:lnTo>
                  <a:pt x="3083622" y="0"/>
                </a:lnTo>
                <a:lnTo>
                  <a:pt x="3083622" y="3126613"/>
                </a:lnTo>
                <a:lnTo>
                  <a:pt x="0" y="3126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59313" y="4444872"/>
            <a:ext cx="357065" cy="357065"/>
            <a:chOff x="0" y="0"/>
            <a:chExt cx="94042" cy="940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59313" y="6112722"/>
            <a:ext cx="357065" cy="357065"/>
            <a:chOff x="0" y="0"/>
            <a:chExt cx="94042" cy="940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59313" y="8208604"/>
            <a:ext cx="357065" cy="357065"/>
            <a:chOff x="0" y="0"/>
            <a:chExt cx="94042" cy="940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026923" y="893528"/>
            <a:ext cx="6536168" cy="9804253"/>
          </a:xfrm>
          <a:custGeom>
            <a:avLst/>
            <a:gdLst/>
            <a:ahLst/>
            <a:cxnLst/>
            <a:rect r="r" b="b" t="t" l="l"/>
            <a:pathLst>
              <a:path h="9804253" w="6536168">
                <a:moveTo>
                  <a:pt x="0" y="0"/>
                </a:moveTo>
                <a:lnTo>
                  <a:pt x="6536168" y="0"/>
                </a:lnTo>
                <a:lnTo>
                  <a:pt x="6536168" y="9804252"/>
                </a:lnTo>
                <a:lnTo>
                  <a:pt x="0" y="9804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570511" y="2947885"/>
            <a:ext cx="9892837" cy="172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</a:pPr>
            <a:r>
              <a:rPr lang="en-US" sz="6221" b="true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Monitoring</a:t>
            </a:r>
          </a:p>
          <a:p>
            <a:pPr algn="l">
              <a:lnSpc>
                <a:spcPts val="647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840054" y="4374311"/>
            <a:ext cx="4676875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Water Level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40054" y="4917528"/>
            <a:ext cx="7748347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Continuous water level monitoring is essential for efficient operation. The system alerts users when water is low or nearing a critical point, allowing them to refill as needed.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830529" y="6716274"/>
            <a:ext cx="7757872" cy="149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system monitors for potential malfunctions, such as sensor failures or unexpected water level fluctuations. Error alerts are sent to the user, enabling proactive maintenance and preventing disruptions.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830529" y="6074622"/>
            <a:ext cx="4676875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Error Detection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30529" y="8168643"/>
            <a:ext cx="4676875" cy="75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Temperature Monitoring</a:t>
            </a:r>
          </a:p>
          <a:p>
            <a:pPr algn="l">
              <a:lnSpc>
                <a:spcPts val="2904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840054" y="8806818"/>
            <a:ext cx="9654606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dispenser tracks water temperature and alerts users when temperatures are too high or low. This ensures the water remains safe and drinkable for optimal hygiene.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439361" y="-216827"/>
            <a:ext cx="2953760" cy="2994940"/>
          </a:xfrm>
          <a:custGeom>
            <a:avLst/>
            <a:gdLst/>
            <a:ahLst/>
            <a:cxnLst/>
            <a:rect r="r" b="b" t="t" l="l"/>
            <a:pathLst>
              <a:path h="2994940" w="2953760">
                <a:moveTo>
                  <a:pt x="0" y="0"/>
                </a:moveTo>
                <a:lnTo>
                  <a:pt x="2953760" y="0"/>
                </a:lnTo>
                <a:lnTo>
                  <a:pt x="2953760" y="2994940"/>
                </a:lnTo>
                <a:lnTo>
                  <a:pt x="0" y="2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68747" y="5367282"/>
            <a:ext cx="357065" cy="357065"/>
            <a:chOff x="0" y="0"/>
            <a:chExt cx="94042" cy="94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856296"/>
            <a:ext cx="4280274" cy="4339948"/>
          </a:xfrm>
          <a:custGeom>
            <a:avLst/>
            <a:gdLst/>
            <a:ahLst/>
            <a:cxnLst/>
            <a:rect r="r" b="b" t="t" l="l"/>
            <a:pathLst>
              <a:path h="4339948" w="4280274">
                <a:moveTo>
                  <a:pt x="0" y="0"/>
                </a:moveTo>
                <a:lnTo>
                  <a:pt x="4280274" y="0"/>
                </a:lnTo>
                <a:lnTo>
                  <a:pt x="4280274" y="4339948"/>
                </a:lnTo>
                <a:lnTo>
                  <a:pt x="0" y="433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04475" y="-263831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492028" y="4591528"/>
            <a:ext cx="11660775" cy="2836510"/>
          </a:xfrm>
          <a:custGeom>
            <a:avLst/>
            <a:gdLst/>
            <a:ahLst/>
            <a:cxnLst/>
            <a:rect r="r" b="b" t="t" l="l"/>
            <a:pathLst>
              <a:path h="2836510" w="11660775">
                <a:moveTo>
                  <a:pt x="0" y="0"/>
                </a:moveTo>
                <a:lnTo>
                  <a:pt x="11660775" y="0"/>
                </a:lnTo>
                <a:lnTo>
                  <a:pt x="11660775" y="2836510"/>
                </a:lnTo>
                <a:lnTo>
                  <a:pt x="0" y="2836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580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37997" y="1604374"/>
            <a:ext cx="10321303" cy="172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</a:pPr>
            <a:r>
              <a:rPr lang="en-US" sz="622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 Error Alerts</a:t>
            </a:r>
          </a:p>
          <a:p>
            <a:pPr algn="l">
              <a:lnSpc>
                <a:spcPts val="647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832402" y="3997695"/>
            <a:ext cx="9253422" cy="128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2"/>
              </a:lnSpc>
            </a:pPr>
            <a:r>
              <a:rPr lang="en-US" sz="20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Clear visual indicators, like flashing LEDs or an alert on the LCD, inform users about errors. Users can easily identify the issue and take appropriate action.</a:t>
            </a:r>
          </a:p>
          <a:p>
            <a:pPr algn="l">
              <a:lnSpc>
                <a:spcPts val="250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832402" y="6177194"/>
            <a:ext cx="8946831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 audible alarm, like a buzzer, can be activated in conjunction with visual indicators. This ensures that the user is alerted even if they are not directly looking at the dispenser.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832402" y="3042611"/>
            <a:ext cx="6226893" cy="92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332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Indicators</a:t>
            </a:r>
          </a:p>
          <a:p>
            <a:pPr algn="l">
              <a:lnSpc>
                <a:spcPts val="3454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8168747" y="3152463"/>
            <a:ext cx="357065" cy="357065"/>
            <a:chOff x="0" y="0"/>
            <a:chExt cx="94042" cy="940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832402" y="5271499"/>
            <a:ext cx="6226893" cy="92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332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Audio Alerts</a:t>
            </a:r>
          </a:p>
          <a:p>
            <a:pPr algn="l">
              <a:lnSpc>
                <a:spcPts val="3454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8168747" y="7584165"/>
            <a:ext cx="357065" cy="357065"/>
            <a:chOff x="0" y="0"/>
            <a:chExt cx="94042" cy="940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832402" y="7488382"/>
            <a:ext cx="6226893" cy="92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332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Detailed Messages</a:t>
            </a:r>
          </a:p>
          <a:p>
            <a:pPr algn="l">
              <a:lnSpc>
                <a:spcPts val="3454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985698" y="8394077"/>
            <a:ext cx="8946831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LCD display can provide detailed messages explaining the error. This allows users to understand the root cause and troubleshoot the problem efficiently.</a:t>
            </a:r>
          </a:p>
          <a:p>
            <a:pPr algn="l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DAGY5QwzkrA</dc:identifier>
  <dcterms:modified xsi:type="dcterms:W3CDTF">2011-08-01T06:04:30Z</dcterms:modified>
  <cp:revision>1</cp:revision>
  <dc:title>Blue Gradient Modern Illustration Computer Presentation</dc:title>
</cp:coreProperties>
</file>